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63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545" r:id="rId9"/>
    <p:sldId id="550" r:id="rId10"/>
    <p:sldId id="551" r:id="rId11"/>
    <p:sldId id="542" r:id="rId12"/>
    <p:sldId id="269" r:id="rId13"/>
    <p:sldId id="543" r:id="rId14"/>
    <p:sldId id="557" r:id="rId15"/>
    <p:sldId id="558" r:id="rId16"/>
    <p:sldId id="559" r:id="rId17"/>
    <p:sldId id="560" r:id="rId18"/>
    <p:sldId id="561" r:id="rId19"/>
    <p:sldId id="562" r:id="rId20"/>
    <p:sldId id="563" r:id="rId21"/>
    <p:sldId id="564" r:id="rId22"/>
    <p:sldId id="565" r:id="rId23"/>
    <p:sldId id="566" r:id="rId24"/>
    <p:sldId id="567" r:id="rId25"/>
    <p:sldId id="568" r:id="rId26"/>
    <p:sldId id="280" r:id="rId27"/>
    <p:sldId id="501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y Phuong" initials="VP" lastIdx="1" clrIdx="0">
    <p:extLst>
      <p:ext uri="{19B8F6BF-5375-455C-9EA6-DF929625EA0E}">
        <p15:presenceInfo xmlns:p15="http://schemas.microsoft.com/office/powerpoint/2012/main" userId="d9ef01b6d78cb0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A2B"/>
    <a:srgbClr val="00B050"/>
    <a:srgbClr val="CC99FF"/>
    <a:srgbClr val="800000"/>
    <a:srgbClr val="669900"/>
    <a:srgbClr val="990033"/>
    <a:srgbClr val="D60093"/>
    <a:srgbClr val="FF0066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9" autoAdjust="0"/>
    <p:restoredTop sz="94434" autoAdjust="0"/>
  </p:normalViewPr>
  <p:slideViewPr>
    <p:cSldViewPr snapToGrid="0">
      <p:cViewPr varScale="1">
        <p:scale>
          <a:sx n="90" d="100"/>
          <a:sy n="90" d="100"/>
        </p:scale>
        <p:origin x="288" y="3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38712-594E-47D8-9E9C-A81CE8530A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0945B-319F-41F4-9F38-46C469C5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81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2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5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3605-B302-4C45-AB7C-4A0CD719F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BF24C-6527-4330-BA40-C9E184D04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149C5-860D-4855-9C5D-54E7FDFB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7F9A6-48CE-4F46-912F-384461AA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8EEB3-8FDB-4A80-A6AA-D656581E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C7E9408-68D8-4638-A314-3A37A05BF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781A5-DF9A-471B-870F-BF2517968B1F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EA4D4E-F945-48E3-BD00-00256DE4F0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95" y="6148765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C03E-69BF-45F5-B692-49637673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FB1EF-6BCE-4637-B514-550EBF640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7C6F4-B050-47A4-9C94-60A0D2F7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78D3-CA11-4415-8FE4-04A706D8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1FC68-6EDC-4417-8171-A9263B80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1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D77FE-24E8-4DFE-AB38-7BCA4DF26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2F5CE-80B3-44E8-AB4C-18C7451F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D33C-5314-44AB-B8FF-5D82373B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DC1D-0EE1-41E8-B927-C953F7D5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9003-0579-4D32-819F-E8A19ED0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10574-2901-4392-8F3C-370FCAAA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BA86E-F01C-4BBA-ABD5-502B2EC9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D46DF-8B57-4BE3-8531-607DB286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0B9123-8714-4999-B7B1-60D4AAA9E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7326" cy="6858000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008E0AC2-E0B8-44CF-8322-ADFE83E6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016311" y="4485219"/>
            <a:ext cx="803224" cy="11546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8517E5-8656-420B-B49C-2FA45953A1F0}"/>
              </a:ext>
            </a:extLst>
          </p:cNvPr>
          <p:cNvSpPr/>
          <p:nvPr userDrawn="1"/>
        </p:nvSpPr>
        <p:spPr>
          <a:xfrm>
            <a:off x="8016311" y="1321374"/>
            <a:ext cx="3662667" cy="25935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E462F-D9F7-431F-895E-D4F19F1C89B1}"/>
              </a:ext>
            </a:extLst>
          </p:cNvPr>
          <p:cNvSpPr txBox="1"/>
          <p:nvPr userDrawn="1"/>
        </p:nvSpPr>
        <p:spPr>
          <a:xfrm>
            <a:off x="8610601" y="1731605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4A68C-D340-45AD-BCC9-BB64DF2426BA}"/>
              </a:ext>
            </a:extLst>
          </p:cNvPr>
          <p:cNvSpPr txBox="1"/>
          <p:nvPr userDrawn="1"/>
        </p:nvSpPr>
        <p:spPr>
          <a:xfrm>
            <a:off x="8950164" y="5167294"/>
            <a:ext cx="443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27148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7A50-25B4-4D53-9106-B470E58E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B9184-64FB-4E4E-8E5D-F4AA8E5A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E7708-3F62-4C7F-BD95-0E957322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D50C7-FE3D-4E50-B665-2F8010FE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FAE1-1953-470A-8EA5-DFE89FF4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4E897-0F94-4D23-A0B8-5F5C3A4E9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10F1-E4DD-41C7-B419-1F52C31F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B0E0C-8C28-4888-9FF0-4CC0CF36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9A48-A83B-47ED-96A2-1D988D3C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3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D2EE-BCDE-469F-839C-6CA9266A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DCFC-3219-4F7C-BDFC-2CFF7794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742BF-4056-4331-A902-ED213675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8F4D-D34B-4AFD-BAF5-50B5AE84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5D35-9A5F-46CB-86D3-2FD51EEF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B46B-7386-42E9-9B85-57929C1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954C0-CDFA-48E5-AD86-D54666F5B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32943-4B47-42BF-AFA1-3BD5B27C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3265-B78C-4839-BC28-3E0FBE5E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657F6-6253-4456-9375-99FB95A0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7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55F0-5725-486D-83C1-60DB7566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8B43-DD21-4628-973D-E93247A59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B3E2C-0E32-4598-BA98-2C0E1927F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ED9B-9F50-42C7-BC79-82FD1C5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26AA4-9F31-4F66-92C2-6650B216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99B-EBAC-433B-9A77-D67E77E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3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3A8C-4D2A-4641-A52D-08B34B96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5F18-AA68-4D1E-946D-2B780E4A1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6EC56-8094-4DAF-9452-D087D678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103B7-AE22-46B1-AACF-302744B0F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59D5A-4A88-4756-9EBF-6A86C556B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F2273-04DC-4BFD-8628-2CA75BD0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F42C-82DA-44EF-9EB3-B5AC3533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FC526-74BC-43C8-B6F8-CB2FAFC5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317C-7114-451C-8F5B-FCC9B9FA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0CC01-ECEC-4E0C-9EF1-837781E8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F3A16-310B-4BB4-A7CB-52CAF86A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318F8-4497-4BCA-ACDC-3AB3DBD8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A582-8A78-4990-A75D-25EA07A0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0D6EE-226F-4281-B7C0-61BD2F3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EC3EF-AB82-4A14-A67D-2BF701EB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DE20C-DB6D-4349-A076-B47B2761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60CE2-AC93-48E4-BC15-B4DC8241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4283EF93-D23C-4996-BF1D-A116EBC7A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04085" y="6077707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C2DE7-9970-4FD3-A9D6-9AC805CF653A}"/>
              </a:ext>
            </a:extLst>
          </p:cNvPr>
          <p:cNvSpPr txBox="1"/>
          <p:nvPr userDrawn="1"/>
        </p:nvSpPr>
        <p:spPr>
          <a:xfrm>
            <a:off x="696278" y="6492875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3C4708-0455-4714-8AB0-94D9E9F99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027A1-1E01-4330-AFF9-0B39E2A5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EE59E-0B3D-46C0-87E5-F80CCF9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B2FA-0C31-43C2-8B02-70DCF6DA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EAD6-554E-428E-BF90-0E2B730F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8B384-D353-4F35-9E5C-88B07D09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BABEA-7E16-4F10-AD58-BEAFD5A5D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C140A-E306-4C7A-B7AF-EFE9DD1F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D901E-A20E-4C91-9B5B-6D3A4DCE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B6F0-2F88-42FD-9D16-67BCCB3B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8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358-94AE-4A4D-8626-8BA6182B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C518A-1388-4C67-98EB-B215C3BB2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3020E-F403-4D6B-B79A-CB77A77B7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D0EFF-488D-4975-A860-C7A36BF0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01E7F-56AB-4CBE-8A8D-264639BF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EAFF2-5398-436D-854A-C9A330EB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5B77-FE8D-4DBC-BDAC-AA93AE7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3E020-38B0-4CD2-BE19-7B2D6C9AC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82104-E23B-47D2-BAB7-E8C5C533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544A8-BEEE-4A18-B65E-B5510A55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1104-6E01-49CF-A01E-E1301E56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62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479E9C-8BC1-4261-8B05-057BCD0FB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FE0AA-253B-4587-92CB-404FB0B63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F2012-108E-4D17-AD6F-1F51334E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ADB90-A173-468A-977B-DBE31556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0B514-6CE5-4332-9EC9-01813EC0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4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D452-4A16-480B-9DF3-D8DD44D5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2EF-0E80-4C13-BE7D-0E4F37BF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2481-93A8-426C-B8D1-954EF1B7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463D0-D6F7-4759-8F2E-59073A35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99BAD-ED39-459D-9325-0BBF573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95177F37-DD81-4FAB-B577-8C85691EE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9831B-BD10-439E-8C4E-AD1CAE1F63C2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BC9F42-67A0-4911-BBEC-E1F220B8B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293F-76D6-4DA0-B8A2-C46621E1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6AD79-D65F-4B35-A28C-DD11D686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5C597-AACB-41F9-A341-E265470F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D0053-9EB2-41A0-8469-81B7ABD2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C59B0-1691-4636-BF1C-A68B6989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CB47-51BF-45ED-B89B-77572808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7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92D8-0C1E-48EA-AC20-69C180D9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9A2A-73A2-4184-B301-211D28A56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B17E5-17EC-4691-A992-C2910E1E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0602B-A284-41B0-998C-57B582655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26C34-109C-4561-8BC8-32C160155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3341F-A547-41E2-8373-D1ED4E50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0E6C3-B6FC-4A09-8A7E-05884E6E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514FC-BB6D-48C8-974B-E7A9452C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A04AA-8A46-412D-9E16-8107A944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A6CE0-8477-4264-92F3-4DDE484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BAEE1-7CF0-4B3E-BD0D-7973EAF8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D3E5-F766-4908-A504-503C4E34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829D-B77A-47D9-B030-601893DCC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5E34-328F-4E3E-9AF5-5639F056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945B3-0C79-427A-8852-090D5C5F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E8B9A-DDB1-4315-9658-25C85DF1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621AA-7F22-4543-AE20-411406C0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A8CC-C826-4A37-831B-7835322F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11B7-1425-49BC-9129-DEF18125B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BB0DB-23F2-4FBB-B92F-2D6A1E2DD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4D7F-9A84-4B8D-AC40-0C383495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4131A-FF8E-4B37-BE8E-A77D10F5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058B-8D93-45BB-B7F8-8CC213B6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2F49D-A8FE-4CD7-99BF-54414CA9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3103F-02C3-4F5F-B9CF-48C0317E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24148-F85F-486F-84AB-AC7591384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7DF30-C068-4A3F-9776-B2C48232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810F6-1BEC-4050-9796-63A65754C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21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9.xml"/><Relationship Id="rId3" Type="http://schemas.openxmlformats.org/officeDocument/2006/relationships/slide" Target="slide24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9.png"/><Relationship Id="rId5" Type="http://schemas.openxmlformats.org/officeDocument/2006/relationships/slide" Target="slide20.xml"/><Relationship Id="rId15" Type="http://schemas.openxmlformats.org/officeDocument/2006/relationships/slide" Target="slide23.xml"/><Relationship Id="rId10" Type="http://schemas.openxmlformats.org/officeDocument/2006/relationships/slide" Target="slide18.xml"/><Relationship Id="rId4" Type="http://schemas.openxmlformats.org/officeDocument/2006/relationships/image" Target="../media/image47.png"/><Relationship Id="rId9" Type="http://schemas.openxmlformats.org/officeDocument/2006/relationships/slide" Target="slide21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5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7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rgbClr val="DB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5622129" y="3121818"/>
            <a:ext cx="5943929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5746564" y="3302132"/>
            <a:ext cx="594822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Unit 0: Introduction</a:t>
            </a:r>
            <a:endParaRPr sz="4800" b="0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94" name="Google Shape;194;p1"/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Lesson C: Vocabulary</a:t>
            </a:r>
            <a:endParaRPr sz="2400" b="1" i="0" u="none" strike="noStrike" cap="non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95" name="Google Shape;1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314" y="740841"/>
            <a:ext cx="3349490" cy="448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941" y="554821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726" y="2575171"/>
            <a:ext cx="2527312" cy="64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6093" y="2243638"/>
            <a:ext cx="9841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Galadriel has got very long wavy fair hair. She’s wearing a white dress / blouse / shirt.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6093" y="3479788"/>
            <a:ext cx="942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/>
              <a:t>James Bond has got short straight fair / brown hair.</a:t>
            </a:r>
          </a:p>
        </p:txBody>
      </p:sp>
      <p:sp>
        <p:nvSpPr>
          <p:cNvPr id="11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10384"/>
            <a:ext cx="11347504" cy="8337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336093" y="4346539"/>
            <a:ext cx="9425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He’s wearing a light blue shirt, a dark blue jacket and trousers and a dark blue tie.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281" y="100533"/>
            <a:ext cx="8844650" cy="836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6821" y="1459042"/>
            <a:ext cx="249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1666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DAABF-CC39-444B-88E2-DD97FEEDB465}"/>
              </a:ext>
            </a:extLst>
          </p:cNvPr>
          <p:cNvSpPr txBox="1"/>
          <p:nvPr/>
        </p:nvSpPr>
        <p:spPr>
          <a:xfrm>
            <a:off x="1539240" y="720354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 - 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35576" y="2128354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412" y="1329995"/>
            <a:ext cx="6591300" cy="23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10384"/>
            <a:ext cx="11347504" cy="8337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219" y="110384"/>
            <a:ext cx="8876543" cy="833718"/>
          </a:xfrm>
          <a:prstGeom prst="rect">
            <a:avLst/>
          </a:prstGeom>
        </p:spPr>
      </p:pic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0741A934-DECF-4AFF-9152-5A02263F5CC6}"/>
              </a:ext>
            </a:extLst>
          </p:cNvPr>
          <p:cNvSpPr/>
          <p:nvPr/>
        </p:nvSpPr>
        <p:spPr>
          <a:xfrm>
            <a:off x="560712" y="4152122"/>
            <a:ext cx="11070575" cy="15555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>
                <a:solidFill>
                  <a:schemeClr val="tx1"/>
                </a:solidFill>
              </a:rPr>
              <a:t>Example: 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When I’m </a:t>
            </a:r>
            <a:r>
              <a:rPr lang="en-US" sz="3200" b="1" dirty="0">
                <a:solidFill>
                  <a:srgbClr val="C00000"/>
                </a:solidFill>
              </a:rPr>
              <a:t>at school</a:t>
            </a:r>
            <a:r>
              <a:rPr lang="en-US" sz="3200" dirty="0">
                <a:solidFill>
                  <a:schemeClr val="tx1"/>
                </a:solidFill>
              </a:rPr>
              <a:t>, I usually wear.. </a:t>
            </a:r>
            <a:r>
              <a:rPr lang="en-US" sz="3200" b="1" dirty="0">
                <a:solidFill>
                  <a:srgbClr val="C00000"/>
                </a:solidFill>
              </a:rPr>
              <a:t>uniforms, white shirt, skirt, dark blue trousers, </a:t>
            </a:r>
            <a:r>
              <a:rPr lang="en-US" sz="3200" b="1" dirty="0" err="1">
                <a:solidFill>
                  <a:srgbClr val="C00000"/>
                </a:solidFill>
              </a:rPr>
              <a:t>ao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dai</a:t>
            </a:r>
            <a:r>
              <a:rPr lang="en-US" sz="3200" b="1" dirty="0">
                <a:solidFill>
                  <a:schemeClr val="tx1"/>
                </a:solidFill>
              </a:rPr>
              <a:t>,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etc</a:t>
            </a:r>
            <a:r>
              <a:rPr lang="en-US" sz="3200" dirty="0">
                <a:solidFill>
                  <a:schemeClr val="tx1"/>
                </a:solidFill>
              </a:rPr>
              <a:t>….</a:t>
            </a:r>
          </a:p>
          <a:p>
            <a:pPr algn="ctr"/>
            <a:r>
              <a:rPr lang="en-US" sz="32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9434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" y="228600"/>
            <a:ext cx="11524129" cy="632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4246" y="519953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SPACE RACE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7205" y="1402791"/>
            <a:ext cx="7548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to Play: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56766" y="2108397"/>
            <a:ext cx="9677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- Make 2 teams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- One team is the ‘</a:t>
            </a:r>
            <a:r>
              <a:rPr lang="en-US" sz="3200" b="1" dirty="0">
                <a:solidFill>
                  <a:srgbClr val="FFC000"/>
                </a:solidFill>
              </a:rPr>
              <a:t>Rocket</a:t>
            </a:r>
            <a:r>
              <a:rPr lang="en-US" sz="3200" b="1" dirty="0">
                <a:solidFill>
                  <a:schemeClr val="bg1"/>
                </a:solidFill>
              </a:rPr>
              <a:t>’ and one team is the ‘</a:t>
            </a:r>
            <a:r>
              <a:rPr lang="en-US" sz="3200" b="1" dirty="0">
                <a:solidFill>
                  <a:srgbClr val="FFC000"/>
                </a:solidFill>
              </a:rPr>
              <a:t>Alien Ship</a:t>
            </a:r>
            <a:r>
              <a:rPr lang="en-US" sz="3200" b="1" dirty="0">
                <a:solidFill>
                  <a:schemeClr val="bg1"/>
                </a:solidFill>
              </a:rPr>
              <a:t>’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- The teams take turns in choosing a number and then answering the question.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- After answering the question, click on the Rocket /  Alien Ship and it will move.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- The first team to arrive at Mars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31258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129" y="155779"/>
            <a:ext cx="4310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2427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2427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2" y="2639611"/>
            <a:ext cx="1816662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9700" y="1487776"/>
            <a:ext cx="937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Choose One:</a:t>
            </a:r>
          </a:p>
          <a:p>
            <a:pPr algn="ctr"/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Rocket Ship </a:t>
            </a:r>
            <a:r>
              <a:rPr lang="en-US" sz="4400" dirty="0">
                <a:solidFill>
                  <a:srgbClr val="FFFF0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or </a:t>
            </a:r>
            <a:r>
              <a:rPr lang="en-US" sz="4400" dirty="0">
                <a:solidFill>
                  <a:srgbClr val="00FF0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Alien Ship</a:t>
            </a:r>
            <a:r>
              <a:rPr lang="en-US" sz="4400" dirty="0">
                <a:solidFill>
                  <a:srgbClr val="FFFF0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?</a:t>
            </a: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10020300" y="5248046"/>
            <a:ext cx="1524000" cy="1019252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82"/>
            <a:ext cx="12192000" cy="7027907"/>
          </a:xfrm>
          <a:prstGeom prst="rect">
            <a:avLst/>
          </a:prstGeom>
        </p:spPr>
      </p:pic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1" y="15993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914" y="5276037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1239993" y="100266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97" y="1032977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7" action="ppaction://hlinksldjump" highlightClick="1"/>
          </p:cNvPr>
          <p:cNvSpPr/>
          <p:nvPr/>
        </p:nvSpPr>
        <p:spPr>
          <a:xfrm>
            <a:off x="446985" y="5524500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1330" y="-91106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OCR A Extended" panose="02010509020102010303" pitchFamily="50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1323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4" y="5152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3" y="2420704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E7816F-6341-48ED-AB9F-D23A09252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74" y="22888"/>
            <a:ext cx="1229123" cy="158073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057401" y="2392902"/>
            <a:ext cx="8112111" cy="1604167"/>
            <a:chOff x="533400" y="2832404"/>
            <a:chExt cx="8112111" cy="160416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092511" y="2832404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OCR A Extended" panose="02010509020102010303" pitchFamily="50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OCR A Extended" panose="02010509020102010303" pitchFamily="50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7B19BF-7D19-4D95-8276-1CBEBD8112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34" y="4652450"/>
            <a:ext cx="1175736" cy="1175736"/>
          </a:xfrm>
          <a:prstGeom prst="rect">
            <a:avLst/>
          </a:prstGeom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4.81481E-6 C 0.03945 4.81481E-6 0.18815 4.81481E-6 0.23776 4.81481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C 0.03256 0.01643 0.05677 7.40741E-7 0.10157 7.40741E-7 C 0.14636 7.40741E-7 0.23373 -0.00301 0.26875 -0.00301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9 0.00069 L 0.43386 0.0868 L 0.62539 0.06551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539 0.06551 C 0.64519 0.06435 0.72032 0.03426 0.74467 0.06088 C 0.76888 0.08773 0.76628 0.16991 0.77084 0.22685 C 0.77526 0.28356 0.7711 0.36551 0.77136 0.40185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136 0.40185 C 0.76211 0.4287 0.73881 0.53495 0.71719 0.56319 C 0.69558 0.5919 0.65834 0.58217 0.64206 0.57176 C 0.62552 0.56111 0.61954 0.53078 0.61875 0.50116 C 0.61797 0.47153 0.63724 0.4331 0.63737 0.39352 C 0.6375 0.35393 0.63256 0.29491 0.61954 0.26273 C 0.60625 0.23055 0.57904 0.21759 0.55938 0.20046 C 0.53946 0.18356 0.51302 0.16967 0.50092 0.1618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2 0.17801 C 0.48125 0.17639 0.40235 0.16435 0.3487 0.16759 C 0.29519 0.17083 0.23816 0.17662 0.18633 0.19722 C 0.13425 0.21782 0.06941 0.24375 0.03763 0.29166 C 0.00586 0.33958 0.0043 0.44398 -0.00429 0.48403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0.48264 C 0.00052 0.52222 0.00105 0.66528 0.01927 0.72083 C 0.0375 0.77639 0.05717 0.79537 0.10573 0.81574 C 0.1543 0.83611 0.26836 0.8368 0.31133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33 0.84421 C 0.3306 0.84166 0.40938 0.85069 0.42513 0.82824 C 0.44102 0.80578 0.43477 0.73958 0.40573 0.70972 C 0.3767 0.67963 0.29258 0.6794 0.25157 0.64838 C 0.21055 0.61736 0.16927 0.56597 0.16029 0.52291 C 0.15118 0.47986 0.17487 0.41944 0.19779 0.38958 C 0.22071 0.35972 0.27696 0.35324 0.29779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9 0.34375 C 0.31758 0.34352 0.38269 0.33889 0.4155 0.34074 C 0.44831 0.34259 0.47435 0.34745 0.49467 0.35555 C 0.51498 0.36366 0.53282 0.37639 0.5375 0.38935 C 0.54219 0.40231 0.53138 0.41921 0.5224 0.43379 C 0.51342 0.44838 0.48855 0.45949 0.48295 0.47639 C 0.47748 0.49328 0.47644 0.52315 0.48907 0.53495 C 0.5017 0.54676 0.53998 0.53958 0.55873 0.54699 C 0.57748 0.5544 0.59271 0.57245 0.6017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7 0.57916 C 0.6017 0.59768 0.60248 0.6537 0.60287 0.69236 C 0.60326 0.73102 0.59271 0.78703 0.60352 0.81134 C 0.61459 0.83541 0.64493 0.83703 0.66836 0.83796 C 0.69167 0.83912 0.72826 0.82129 0.74415 0.8169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2 -0.0752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2 -0.07523 C 0.55039 -0.07407 0.60209 -0.0757 0.63659 -0.06759 C 0.67097 -0.05949 0.71771 -0.06435 0.73985 -0.02616 C 0.76185 0.01204 0.76276 0.12245 0.76888 0.16157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888 0.16157 C 0.76888 0.17546 0.76758 0.21574 0.76758 0.24606 C 0.76758 0.27639 0.77136 0.3 0.7694 0.34375 C 0.76745 0.38727 0.7737 0.47917 0.75625 0.5088 C 0.73893 0.53866 0.68789 0.53287 0.6655 0.52176 C 0.64336 0.51088 0.628 0.47384 0.62253 0.44305 C 0.61719 0.4125 0.6306 0.37199 0.63294 0.33727 C 0.63516 0.30301 0.6418 0.26319 0.63672 0.23634 C 0.63177 0.20949 0.61537 0.1875 0.603 0.17616 C 0.5905 0.16481 0.58307 0.16991 0.56263 0.16805 C 0.54206 0.1662 0.50847 0.16643 0.47956 0.16528 C 0.45078 0.16389 0.40794 0.16134 0.38932 0.16042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99 0.15903 C 0.36146 0.1544 0.28438 0.13426 0.24805 0.13079 C 0.21185 0.12731 0.19271 0.13055 0.16615 0.13819 C 0.13959 0.14583 0.10625 0.1625 0.08841 0.17708 C 0.07044 0.19167 0.06615 0.20787 0.05925 0.22523 C 0.05222 0.24259 0.04935 0.26111 0.04675 0.28079 C 0.04414 0.30046 0.0444 0.31574 0.04388 0.34375 C 0.04336 0.37176 0.0431 0.42037 0.04388 0.4493 C 0.04479 0.47824 0.04831 0.50301 0.04948 0.51713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8 C 0.04883 0.53032 0.04466 0.58194 0.04584 0.60741 C 0.04727 0.63287 0.05261 0.65162 0.05781 0.66782 C 0.06302 0.68426 0.06576 0.69329 0.07722 0.70509 C 0.08867 0.7169 0.11159 0.73079 0.12643 0.73866 C 0.14115 0.7463 0.15261 0.74815 0.1655 0.75162 C 0.17852 0.75509 0.19636 0.75787 0.20456 0.75949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1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6 0.75949 C 0.22031 0.7618 0.2694 0.77268 0.29948 0.77338 C 0.32969 0.77384 0.36055 0.77593 0.38542 0.76319 C 0.41042 0.75046 0.44271 0.73055 0.44935 0.69745 C 0.45586 0.66435 0.43789 0.58958 0.42448 0.56458 C 0.41094 0.53958 0.38815 0.54884 0.36771 0.54676 C 0.34727 0.54468 0.32149 0.55185 0.30143 0.55185 C 0.28112 0.55185 0.26406 0.55417 0.24675 0.54676 C 0.22917 0.53958 0.20781 0.51944 0.19649 0.50787 C 0.18503 0.4963 0.18334 0.48889 0.178 0.47755 C 0.17253 0.4662 0.16576 0.4537 0.16445 0.43889 C 0.16315 0.4243 0.16393 0.4037 0.17044 0.38889 C 0.17695 0.3743 0.19258 0.35972 0.20313 0.35046 C 0.21367 0.3412 0.22123 0.33773 0.23438 0.3331 C 0.24753 0.32847 0.26888 0.3243 0.28268 0.32315 C 0.29636 0.32199 0.30104 0.32384 0.31654 0.32477 C 0.3319 0.32593 0.36289 0.32893 0.375 0.32986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5 0.3368 C 0.39011 0.33727 0.43698 0.32593 0.44779 0.33912 C 0.45847 0.35231 0.44479 0.39468 0.44375 0.41643 C 0.44271 0.43819 0.43633 0.45602 0.44115 0.46944 C 0.44597 0.48287 0.46029 0.49329 0.47305 0.49722 C 0.48594 0.50116 0.5056 0.49028 0.51875 0.49282 C 0.5319 0.49537 0.54636 0.49838 0.55209 0.51227 C 0.55781 0.52616 0.55313 0.5625 0.55326 0.57569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26 0.57569 C 0.55261 0.58935 0.54961 0.63287 0.54961 0.65903 C 0.55 0.68495 0.54961 0.71111 0.5556 0.73218 C 0.56172 0.75347 0.56992 0.7794 0.58633 0.78588 C 0.60261 0.79259 0.62904 0.77847 0.65417 0.7713 C 0.67917 0.76412 0.71979 0.74907 0.73711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0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9"/>
            <a:ext cx="12192000" cy="7013544"/>
          </a:xfrm>
          <a:prstGeom prst="rect">
            <a:avLst/>
          </a:prstGeom>
        </p:spPr>
      </p:pic>
      <p:pic>
        <p:nvPicPr>
          <p:cNvPr id="66" name="Picture 2" descr="Vector illustration of planet Venus in color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39" y="3852396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3" action="ppaction://hlinksldjump"/>
          </p:cNvPr>
          <p:cNvSpPr txBox="1"/>
          <p:nvPr/>
        </p:nvSpPr>
        <p:spPr>
          <a:xfrm>
            <a:off x="8570959" y="3902839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2050" name="Picture 2" descr="Vector illustration of planet Venus in colo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23" y="1816621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5" action="ppaction://hlinksldjump"/>
          </p:cNvPr>
          <p:cNvSpPr txBox="1"/>
          <p:nvPr/>
        </p:nvSpPr>
        <p:spPr>
          <a:xfrm>
            <a:off x="8493686" y="1854185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9814" y="-52469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37" y="-3829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20" y="176510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2280702" y="1823611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77" y="378308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2347278" y="3867347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9" name="Picture 22" descr="Grayscale full Moon dra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53" y="1796334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10" action="ppaction://hlinksldjump"/>
          </p:cNvPr>
          <p:cNvSpPr txBox="1"/>
          <p:nvPr/>
        </p:nvSpPr>
        <p:spPr>
          <a:xfrm>
            <a:off x="4388544" y="1847324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583" y="3820646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2" action="ppaction://hlinksldjump"/>
          </p:cNvPr>
          <p:cNvSpPr txBox="1"/>
          <p:nvPr/>
        </p:nvSpPr>
        <p:spPr>
          <a:xfrm>
            <a:off x="4375664" y="3897394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11" name="Picture 4" descr="Cartoon red plane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24" y="1652014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3" action="ppaction://hlinksldjump"/>
          </p:cNvPr>
          <p:cNvSpPr txBox="1"/>
          <p:nvPr/>
        </p:nvSpPr>
        <p:spPr>
          <a:xfrm>
            <a:off x="6504124" y="1846912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23" y="369678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5" action="ppaction://hlinksldjump"/>
          </p:cNvPr>
          <p:cNvSpPr txBox="1"/>
          <p:nvPr/>
        </p:nvSpPr>
        <p:spPr>
          <a:xfrm>
            <a:off x="6546952" y="3917437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938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7" grpId="0"/>
      <p:bldP spid="63" grpId="0"/>
      <p:bldP spid="16" grpId="0"/>
      <p:bldP spid="22" grpId="0"/>
      <p:bldP spid="30" grpId="0"/>
      <p:bldP spid="44" grpId="0"/>
      <p:bldP spid="51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5799" y="25017"/>
            <a:ext cx="10757647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Poppins SemiBold" panose="00000700000000000000" pitchFamily="2" charset="0"/>
              </a:rPr>
              <a:t>1. When I’m at work, I usually wear….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7847" y="5334000"/>
            <a:ext cx="9663953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Shirt, tie, skirt, belt, trousers, shoes, high heels,…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118" r="19809" b="49295"/>
          <a:stretch/>
        </p:blipFill>
        <p:spPr>
          <a:xfrm>
            <a:off x="1048870" y="1295401"/>
            <a:ext cx="4778188" cy="3821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50667" r="18120" b="166"/>
          <a:stretch/>
        </p:blipFill>
        <p:spPr>
          <a:xfrm>
            <a:off x="6096000" y="1295401"/>
            <a:ext cx="4769224" cy="3707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30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4793" y="43685"/>
            <a:ext cx="10922413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Poppins SemiBold" panose="00000700000000000000" pitchFamily="2" charset="0"/>
              </a:rPr>
              <a:t>2. When I do sport, I usually wear….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793" y="5334000"/>
            <a:ext cx="9957007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T-shirt, running shoes, pants, hat, jacket,…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3833" r="40781" b="48974"/>
          <a:stretch/>
        </p:blipFill>
        <p:spPr>
          <a:xfrm>
            <a:off x="1075766" y="1288812"/>
            <a:ext cx="4769894" cy="3854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49654" r="40781" b="3606"/>
          <a:stretch/>
        </p:blipFill>
        <p:spPr>
          <a:xfrm>
            <a:off x="6239436" y="1253852"/>
            <a:ext cx="4903498" cy="3924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Planet Earth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79929" y="76200"/>
            <a:ext cx="10948147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Poppins SemiBold" panose="00000700000000000000" pitchFamily="2" charset="0"/>
              </a:rPr>
              <a:t>3. When I’m at school, I usually wear…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5458" y="5334000"/>
            <a:ext cx="9946341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T-shirt, shirt, belt, trousers, shoes, suit, dress,…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42" y="1219201"/>
            <a:ext cx="3030917" cy="406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Planet Earth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"/>
          <p:cNvSpPr/>
          <p:nvPr/>
        </p:nvSpPr>
        <p:spPr>
          <a:xfrm>
            <a:off x="-248529" y="-168812"/>
            <a:ext cx="12689058" cy="713935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05" name="Google Shape;2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1119" y="5875077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"/>
          <p:cNvSpPr/>
          <p:nvPr/>
        </p:nvSpPr>
        <p:spPr>
          <a:xfrm>
            <a:off x="1670541" y="1821327"/>
            <a:ext cx="8850918" cy="78319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Look at the photos</a:t>
            </a: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1670541" y="2955264"/>
            <a:ext cx="8850918" cy="78319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Match them with the names</a:t>
            </a: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1670541" y="4089201"/>
            <a:ext cx="8850918" cy="146423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films do they appear in? 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know who the actors are?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: Rounded Corners 38">
            <a:extLst>
              <a:ext uri="{FF2B5EF4-FFF2-40B4-BE49-F238E27FC236}">
                <a16:creationId xmlns:a16="http://schemas.microsoft.com/office/drawing/2014/main" id="{05B03D17-C639-4599-8643-D4D3C3BD835A}"/>
              </a:ext>
            </a:extLst>
          </p:cNvPr>
          <p:cNvSpPr/>
          <p:nvPr/>
        </p:nvSpPr>
        <p:spPr>
          <a:xfrm>
            <a:off x="424739" y="110384"/>
            <a:ext cx="11347504" cy="107702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EXERCISE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33937" y="576309"/>
            <a:ext cx="2362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Poppins SemiBold" panose="00000700000000000000" pitchFamily="2" charset="0"/>
              </a:rPr>
              <a:t>4</a:t>
            </a:r>
            <a:endParaRPr lang="en-US" sz="6600" b="1" dirty="0">
              <a:solidFill>
                <a:srgbClr val="FFFF00"/>
              </a:solidFill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32966" y="2379211"/>
            <a:ext cx="9135034" cy="251936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cs typeface="Poppins SemiBold" panose="00000700000000000000" pitchFamily="2" charset="0"/>
              </a:rPr>
              <a:t>LUCKY STAR</a:t>
            </a:r>
          </a:p>
        </p:txBody>
      </p:sp>
      <p:pic>
        <p:nvPicPr>
          <p:cNvPr id="5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9588" y="10741"/>
            <a:ext cx="10790042" cy="11440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Poppins SemiBold" panose="00000700000000000000" pitchFamily="2" charset="0"/>
              </a:rPr>
              <a:t>5. When I go out with friends, I usually wear….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8223" y="5365696"/>
            <a:ext cx="10152529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 T-shirt, short, jeans, sneakers, hat, jacket,…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504951"/>
            <a:ext cx="3726873" cy="3726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1288654"/>
            <a:ext cx="3505200" cy="375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Planet Earth imag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7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3559" y="-5910"/>
            <a:ext cx="10824882" cy="11049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Poppins SemiBold" panose="00000700000000000000" pitchFamily="2" charset="0"/>
              </a:rPr>
              <a:t>6. When I’m at the beach, I usually wear…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352" y="5334000"/>
            <a:ext cx="9919447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T-shirt, shirt, short, beach bathing suit, sandals, hat, sunglasses,…</a:t>
            </a:r>
          </a:p>
        </p:txBody>
      </p:sp>
      <p:pic>
        <p:nvPicPr>
          <p:cNvPr id="14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02" y="51393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ns wear in summer - Online Discount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36" y="1293596"/>
            <a:ext cx="3025465" cy="38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ach outfit with denim shorts and graphic tee, black sunhat, vacation  outfit See More At www.HerFashionedL… | Casual beach outfit, Beach outfit  women, Beach outf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04" y="1293597"/>
            <a:ext cx="3845797" cy="384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97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8917" y="-12734"/>
            <a:ext cx="11134165" cy="13027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MV Boli" panose="02000500030200090000" pitchFamily="2" charset="0"/>
              </a:rPr>
              <a:t>7. When I’m relaxing at home, I usually wear….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8906" y="5334000"/>
            <a:ext cx="9932894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cs typeface="Poppins SemiBold" panose="00000700000000000000" pitchFamily="2" charset="0"/>
              </a:rPr>
              <a:t>T-shirt, short, pajamas, crop top,….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8"/>
          <a:stretch/>
        </p:blipFill>
        <p:spPr>
          <a:xfrm>
            <a:off x="2942770" y="1290059"/>
            <a:ext cx="6306457" cy="3968451"/>
          </a:xfrm>
          <a:prstGeom prst="rect">
            <a:avLst/>
          </a:prstGeom>
          <a:ln w="88900" cap="sq" cmpd="thickThin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Planet Earth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7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971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33937" y="576309"/>
            <a:ext cx="2362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Poppins SemiBold" panose="00000700000000000000" pitchFamily="2" charset="0"/>
              </a:rPr>
              <a:t>8</a:t>
            </a:r>
            <a:endParaRPr lang="en-US" sz="6600" b="1" dirty="0">
              <a:solidFill>
                <a:srgbClr val="FFFF00"/>
              </a:solidFill>
              <a:cs typeface="Poppins SemiBold" panose="000007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32966" y="2379211"/>
            <a:ext cx="9135034" cy="251936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cs typeface="Poppins SemiBold" panose="00000700000000000000" pitchFamily="2" charset="0"/>
              </a:rPr>
              <a:t>LUCKY STAR</a:t>
            </a:r>
          </a:p>
        </p:txBody>
      </p:sp>
      <p:pic>
        <p:nvPicPr>
          <p:cNvPr id="6" name="Picture 2" descr="Planet Earth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76" y="507923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409-7A3E-468C-B190-E9979416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12192000" cy="685641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3520" y="1602426"/>
            <a:ext cx="11407086" cy="25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for next lesson – grammar: Articles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</a:pP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530897" y="427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BF74B-0253-4F3A-8746-969287BA5A17}"/>
              </a:ext>
            </a:extLst>
          </p:cNvPr>
          <p:cNvSpPr/>
          <p:nvPr/>
        </p:nvSpPr>
        <p:spPr>
          <a:xfrm>
            <a:off x="211393" y="2012619"/>
            <a:ext cx="11769213" cy="80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56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400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EC96A-A2E1-426D-A6B6-8A4A98D37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92F7B8BA-9DA7-4A10-BF1D-5C3EE3D2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DB006-E884-448C-BF21-6B6372CFB75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95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57452" y="6089359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"/>
          <p:cNvSpPr txBox="1"/>
          <p:nvPr/>
        </p:nvSpPr>
        <p:spPr>
          <a:xfrm>
            <a:off x="636137" y="651799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16" name="Google Shape;216;p3" descr="https://i.guim.co.uk/img/media/9a6efd36cdbe5cf25bbe5137a93c543f653cfd9e/0_18_3000_1800/master/3000.jpg?width=1200&amp;height=900&amp;quality=85&amp;auto=format&amp;fit=crop&amp;s=4fb192305f66b13b080258e9304225a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024" y="168814"/>
            <a:ext cx="4993084" cy="383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3188" y="168813"/>
            <a:ext cx="2625475" cy="383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5371" y="6055196"/>
            <a:ext cx="1206640" cy="78369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"/>
          <p:cNvSpPr txBox="1"/>
          <p:nvPr/>
        </p:nvSpPr>
        <p:spPr>
          <a:xfrm>
            <a:off x="1355014" y="4265298"/>
            <a:ext cx="2178495" cy="584775"/>
          </a:xfrm>
          <a:prstGeom prst="rec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James Bond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 txBox="1"/>
          <p:nvPr/>
        </p:nvSpPr>
        <p:spPr>
          <a:xfrm>
            <a:off x="2995800" y="5110791"/>
            <a:ext cx="2178495" cy="584775"/>
          </a:xfrm>
          <a:prstGeom prst="rect">
            <a:avLst/>
          </a:prstGeom>
          <a:gradFill>
            <a:gsLst>
              <a:gs pos="0">
                <a:srgbClr val="AFAFAF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Maleficent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"/>
          <p:cNvSpPr txBox="1"/>
          <p:nvPr/>
        </p:nvSpPr>
        <p:spPr>
          <a:xfrm>
            <a:off x="4615890" y="4305160"/>
            <a:ext cx="2428722" cy="52318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Black Widow</a:t>
            </a: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7933187" y="4265298"/>
            <a:ext cx="3119189" cy="584775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Newt Scamander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6049108" y="5110791"/>
            <a:ext cx="3136459" cy="584775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Katniss Everdeen</a:t>
            </a:r>
            <a:endParaRPr/>
          </a:p>
        </p:txBody>
      </p:sp>
      <p:sp>
        <p:nvSpPr>
          <p:cNvPr id="224" name="Google Shape;224;p3"/>
          <p:cNvSpPr txBox="1"/>
          <p:nvPr/>
        </p:nvSpPr>
        <p:spPr>
          <a:xfrm>
            <a:off x="906859" y="4898741"/>
            <a:ext cx="2952448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Actor: Daniel Craig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 txBox="1"/>
          <p:nvPr/>
        </p:nvSpPr>
        <p:spPr>
          <a:xfrm>
            <a:off x="7589337" y="4912918"/>
            <a:ext cx="4158340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Actor: Eddie Redmayne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320677" y="5482779"/>
            <a:ext cx="414374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Film: The James Bond films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 txBox="1"/>
          <p:nvPr/>
        </p:nvSpPr>
        <p:spPr>
          <a:xfrm>
            <a:off x="5967230" y="5482779"/>
            <a:ext cx="6197753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Film: Fantastic and Where to Find Them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8681" y="200022"/>
            <a:ext cx="5012757" cy="33388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3" name="Google Shape;233;p4" descr="C:\Users\PC\Desktop\TOEIC\Katniss_Hunting.webp"/>
          <p:cNvSpPr/>
          <p:nvPr/>
        </p:nvSpPr>
        <p:spPr>
          <a:xfrm>
            <a:off x="155575" y="-144463"/>
            <a:ext cx="5827214" cy="582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414" y="442894"/>
            <a:ext cx="5036281" cy="33567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5" name="Google Shape;235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1119" y="5875077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171" y="30182"/>
            <a:ext cx="2629462" cy="3944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8" name="Google Shape;238;p4"/>
          <p:cNvSpPr txBox="1"/>
          <p:nvPr/>
        </p:nvSpPr>
        <p:spPr>
          <a:xfrm>
            <a:off x="636137" y="651799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239" name="Google Shape;239;p4"/>
          <p:cNvSpPr txBox="1"/>
          <p:nvPr/>
        </p:nvSpPr>
        <p:spPr>
          <a:xfrm>
            <a:off x="2995800" y="5110791"/>
            <a:ext cx="2178495" cy="584775"/>
          </a:xfrm>
          <a:prstGeom prst="rect">
            <a:avLst/>
          </a:prstGeom>
          <a:gradFill>
            <a:gsLst>
              <a:gs pos="0">
                <a:srgbClr val="AFAFAF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Maleficent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4540340" y="4150322"/>
            <a:ext cx="2533087" cy="52318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Black Widow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"/>
          <p:cNvSpPr txBox="1"/>
          <p:nvPr/>
        </p:nvSpPr>
        <p:spPr>
          <a:xfrm>
            <a:off x="6049108" y="5110791"/>
            <a:ext cx="3136459" cy="584775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Katniss Everdeen</a:t>
            </a:r>
            <a:endParaRPr dirty="0"/>
          </a:p>
        </p:txBody>
      </p:sp>
      <p:sp>
        <p:nvSpPr>
          <p:cNvPr id="242" name="Google Shape;242;p4"/>
          <p:cNvSpPr txBox="1"/>
          <p:nvPr/>
        </p:nvSpPr>
        <p:spPr>
          <a:xfrm>
            <a:off x="8486949" y="4433495"/>
            <a:ext cx="3620224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Actress: Angelina Jolie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295499" y="4842973"/>
            <a:ext cx="2896442" cy="9541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Actress: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Scarlett Johansson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3506711" y="4796807"/>
            <a:ext cx="4507453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Actress: Jennifer Lawrence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295499" y="5921938"/>
            <a:ext cx="2896442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Film: Avengers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"/>
          <p:cNvSpPr txBox="1"/>
          <p:nvPr/>
        </p:nvSpPr>
        <p:spPr>
          <a:xfrm>
            <a:off x="3506710" y="5400754"/>
            <a:ext cx="4507453" cy="9541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Film: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Hunger Game films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8486949" y="5052165"/>
            <a:ext cx="3620224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Film: Maleficient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646 0.0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5181 -0.2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98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14844 -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</p:childTnLst>
        </p:cTn>
      </p:par>
    </p:tnLst>
    <p:bldLst>
      <p:bldP spid="239" grpId="0" animBg="1"/>
      <p:bldP spid="240" grpId="0" animBg="1"/>
      <p:bldP spid="2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3" name="Google Shape;253;p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8938"/>
          <a:stretch/>
        </p:blipFill>
        <p:spPr>
          <a:xfrm>
            <a:off x="0" y="-6910"/>
            <a:ext cx="12192000" cy="686491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"/>
          <p:cNvSpPr txBox="1"/>
          <p:nvPr/>
        </p:nvSpPr>
        <p:spPr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5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7" name="Google Shape;25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1119" y="5875077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"/>
          <p:cNvPicPr preferRelativeResize="0"/>
          <p:nvPr/>
        </p:nvPicPr>
        <p:blipFill rotWithShape="1">
          <a:blip r:embed="rId6">
            <a:alphaModFix/>
          </a:blip>
          <a:srcRect t="23849"/>
          <a:stretch/>
        </p:blipFill>
        <p:spPr>
          <a:xfrm>
            <a:off x="0" y="793376"/>
            <a:ext cx="12192000" cy="258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4365" y="3185057"/>
            <a:ext cx="10887634" cy="57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4365" y="2850777"/>
            <a:ext cx="475103" cy="3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7833" y="3202490"/>
            <a:ext cx="386715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"/>
          <p:cNvSpPr>
            <a:spLocks noGrp="1"/>
          </p:cNvSpPr>
          <p:nvPr>
            <p:ph type="title"/>
          </p:nvPr>
        </p:nvSpPr>
        <p:spPr>
          <a:xfrm>
            <a:off x="838200" y="153417"/>
            <a:ext cx="10515600" cy="9316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VOCABULARY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838200" y="1200250"/>
            <a:ext cx="10515600" cy="4863760"/>
          </a:xfrm>
          <a:prstGeom prst="rect">
            <a:avLst/>
          </a:prstGeom>
          <a:solidFill>
            <a:srgbClr val="E1EFD8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1293541" y="2548066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1.Wavy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 txBox="1"/>
          <p:nvPr/>
        </p:nvSpPr>
        <p:spPr>
          <a:xfrm>
            <a:off x="1293541" y="2548066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curly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 txBox="1"/>
          <p:nvPr/>
        </p:nvSpPr>
        <p:spPr>
          <a:xfrm>
            <a:off x="1293541" y="2548066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fair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1293541" y="2548066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trouser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1293541" y="2548066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waistcoat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93540" y="3948764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 txBox="1"/>
          <p:nvPr/>
        </p:nvSpPr>
        <p:spPr>
          <a:xfrm>
            <a:off x="1293540" y="3306408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1.Wavy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 txBox="1"/>
          <p:nvPr/>
        </p:nvSpPr>
        <p:spPr>
          <a:xfrm>
            <a:off x="1293540" y="3306408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curly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 txBox="1"/>
          <p:nvPr/>
        </p:nvSpPr>
        <p:spPr>
          <a:xfrm>
            <a:off x="1293540" y="3306408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fair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 txBox="1"/>
          <p:nvPr/>
        </p:nvSpPr>
        <p:spPr>
          <a:xfrm>
            <a:off x="1293540" y="3306408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trouser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 txBox="1"/>
          <p:nvPr/>
        </p:nvSpPr>
        <p:spPr>
          <a:xfrm>
            <a:off x="1293540" y="3306408"/>
            <a:ext cx="7426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waistcoat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 txBox="1"/>
          <p:nvPr/>
        </p:nvSpPr>
        <p:spPr>
          <a:xfrm>
            <a:off x="838200" y="1111982"/>
            <a:ext cx="10515600" cy="4863760"/>
          </a:xfrm>
          <a:prstGeom prst="rect">
            <a:avLst/>
          </a:prstGeom>
          <a:solidFill>
            <a:srgbClr val="E1EFD8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"/>
          <p:cNvSpPr txBox="1"/>
          <p:nvPr/>
        </p:nvSpPr>
        <p:spPr>
          <a:xfrm>
            <a:off x="1293502" y="1418647"/>
            <a:ext cx="100602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1. Wavy (adj)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/ˈweɪ.vi/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having a series of curves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"/>
          <p:cNvSpPr txBox="1"/>
          <p:nvPr/>
        </p:nvSpPr>
        <p:spPr>
          <a:xfrm>
            <a:off x="1293498" y="2049036"/>
            <a:ext cx="93853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2. Curly (adj)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/ˈkɜː.li/</a:t>
            </a: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having curls or a curved shape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1529" y="1290399"/>
            <a:ext cx="3938726" cy="39387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4" name="Google Shape;28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1848" y="1684582"/>
            <a:ext cx="2658407" cy="35445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5" name="Google Shape;285;p6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"/>
          <p:cNvSpPr txBox="1"/>
          <p:nvPr/>
        </p:nvSpPr>
        <p:spPr>
          <a:xfrm>
            <a:off x="1293499" y="3309782"/>
            <a:ext cx="1006030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4. Trousers (n) 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/ˈtraʊ.zəz/</a:t>
            </a: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piece of clothing covering the lower part of the body from the waist to the foot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289" name="Google Shape;289;p6"/>
          <p:cNvSpPr txBox="1"/>
          <p:nvPr/>
        </p:nvSpPr>
        <p:spPr>
          <a:xfrm>
            <a:off x="1293500" y="2683705"/>
            <a:ext cx="99767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3. Fair (adj)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feər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(of hair) not bright or strong yellow</a:t>
            </a:r>
            <a:endParaRPr sz="3200" dirty="0">
              <a:solidFill>
                <a:srgbClr val="F78A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1119" y="5875077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0360" y="1275370"/>
            <a:ext cx="2931499" cy="43899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2" name="Google Shape;292;p6"/>
          <p:cNvSpPr txBox="1"/>
          <p:nvPr/>
        </p:nvSpPr>
        <p:spPr>
          <a:xfrm>
            <a:off x="1293540" y="4262480"/>
            <a:ext cx="997671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5. Waistcoat (n)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/ˈweɪs.kəʊt/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piece of clothing that covers the upper body but not the arms and usually has buttons down the front, worn over a shirt</a:t>
            </a:r>
            <a:r>
              <a:rPr lang="en-US" sz="3200">
                <a:solidFill>
                  <a:srgbClr val="F78A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rgbClr val="F78A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9839" y="1418647"/>
            <a:ext cx="3722105" cy="3715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1" name="Google Shape;29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39586" y="1251693"/>
            <a:ext cx="3116471" cy="416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4736" y="2311018"/>
            <a:ext cx="1155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_________________ has got long wavy hair. She’s wearing _____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736" y="1665568"/>
            <a:ext cx="1155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_________________ has got long brown hair. She’s wearing _____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4736" y="2972737"/>
            <a:ext cx="1155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_________________ has got short curly hair. He’s wearing _____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37" y="4449595"/>
            <a:ext cx="7086693" cy="175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8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10383"/>
            <a:ext cx="11347504" cy="130898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983" y="94834"/>
            <a:ext cx="8067603" cy="13245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737" y="3617392"/>
            <a:ext cx="1155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_________________ has got short fair hair. He’s wearing 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75396" y="1667235"/>
            <a:ext cx="6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59203" y="2297271"/>
            <a:ext cx="62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7684" y="2980496"/>
            <a:ext cx="62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81371" y="3604171"/>
            <a:ext cx="62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5585" y="1649959"/>
            <a:ext cx="3150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Katniss Everdeen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5586" y="2329716"/>
            <a:ext cx="3150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Black Widow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585" y="2972737"/>
            <a:ext cx="3150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Newt Scamander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5585" y="3617392"/>
            <a:ext cx="3150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James Bond</a:t>
            </a:r>
          </a:p>
        </p:txBody>
      </p:sp>
    </p:spTree>
    <p:extLst>
      <p:ext uri="{BB962C8B-B14F-4D97-AF65-F5344CB8AC3E}">
        <p14:creationId xmlns:p14="http://schemas.microsoft.com/office/powerpoint/2010/main" val="301689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20" grpId="0"/>
      <p:bldP spid="21" grpId="0"/>
      <p:bldP spid="9" grpId="0"/>
      <p:bldP spid="15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75227" y="1359925"/>
          <a:ext cx="10464645" cy="35751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9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5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STYLE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59">
                <a:tc rowSpan="2">
                  <a:txBody>
                    <a:bodyPr/>
                    <a:lstStyle/>
                    <a:p>
                      <a:r>
                        <a:rPr lang="en-US" sz="3200" dirty="0"/>
                        <a:t>He</a:t>
                      </a:r>
                      <a:r>
                        <a:rPr lang="en-US" sz="3200" baseline="0" dirty="0"/>
                        <a:t> / She’s got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short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curly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3200" dirty="0"/>
                        <a:t>hair.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207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6E649A6-A46F-4C86-A0A2-8DA8BFA7DB5D}"/>
              </a:ext>
            </a:extLst>
          </p:cNvPr>
          <p:cNvSpPr/>
          <p:nvPr/>
        </p:nvSpPr>
        <p:spPr>
          <a:xfrm>
            <a:off x="3500790" y="5273339"/>
            <a:ext cx="2001598" cy="39229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brown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39FAFAF-643D-461B-BE3D-A47E5ED8075A}"/>
              </a:ext>
            </a:extLst>
          </p:cNvPr>
          <p:cNvSpPr/>
          <p:nvPr/>
        </p:nvSpPr>
        <p:spPr>
          <a:xfrm>
            <a:off x="5632676" y="5273339"/>
            <a:ext cx="1152634" cy="39388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fair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84151754-C31A-4D0F-804D-23AE98DF7EBD}"/>
              </a:ext>
            </a:extLst>
          </p:cNvPr>
          <p:cNvSpPr/>
          <p:nvPr/>
        </p:nvSpPr>
        <p:spPr>
          <a:xfrm>
            <a:off x="7429260" y="5806487"/>
            <a:ext cx="1304822" cy="41546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wavy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45FC8AE-0851-47BD-9186-96E75AD58311}"/>
              </a:ext>
            </a:extLst>
          </p:cNvPr>
          <p:cNvSpPr/>
          <p:nvPr/>
        </p:nvSpPr>
        <p:spPr>
          <a:xfrm>
            <a:off x="5317795" y="5806487"/>
            <a:ext cx="1782396" cy="41454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straight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E022902-68E0-42AB-8D10-EE69FDBE00D7}"/>
              </a:ext>
            </a:extLst>
          </p:cNvPr>
          <p:cNvSpPr/>
          <p:nvPr/>
        </p:nvSpPr>
        <p:spPr>
          <a:xfrm>
            <a:off x="2106390" y="5850264"/>
            <a:ext cx="2882336" cy="41454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medium-length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7B2FE68C-24BD-47C1-9E3A-AB68E1143713}"/>
              </a:ext>
            </a:extLst>
          </p:cNvPr>
          <p:cNvSpPr/>
          <p:nvPr/>
        </p:nvSpPr>
        <p:spPr>
          <a:xfrm>
            <a:off x="6915598" y="5273339"/>
            <a:ext cx="1163116" cy="39388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red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95FB85D-CF00-4E65-99A5-9F83144953BB}"/>
              </a:ext>
            </a:extLst>
          </p:cNvPr>
          <p:cNvSpPr/>
          <p:nvPr/>
        </p:nvSpPr>
        <p:spPr>
          <a:xfrm>
            <a:off x="1498220" y="5273339"/>
            <a:ext cx="1872282" cy="39388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black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2F95EAF3-79BB-4D74-A26E-ABE6703C2B63}"/>
              </a:ext>
            </a:extLst>
          </p:cNvPr>
          <p:cNvSpPr/>
          <p:nvPr/>
        </p:nvSpPr>
        <p:spPr>
          <a:xfrm>
            <a:off x="8209002" y="5252624"/>
            <a:ext cx="1308542" cy="39388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long</a:t>
            </a:r>
          </a:p>
        </p:txBody>
      </p:sp>
      <p:sp>
        <p:nvSpPr>
          <p:cNvPr id="24" name="Rounded Rectangle 211">
            <a:extLst>
              <a:ext uri="{FF2B5EF4-FFF2-40B4-BE49-F238E27FC236}">
                <a16:creationId xmlns:a16="http://schemas.microsoft.com/office/drawing/2014/main" id="{5D1F6C20-009E-46D3-A31F-761CBCA5E2B1}"/>
              </a:ext>
            </a:extLst>
          </p:cNvPr>
          <p:cNvSpPr/>
          <p:nvPr/>
        </p:nvSpPr>
        <p:spPr>
          <a:xfrm>
            <a:off x="9145336" y="622195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0C65BD-A8E8-4282-BCDE-E8C36EF3F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20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10384"/>
            <a:ext cx="11347504" cy="107702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6D28EC9-6FEC-487D-89EF-888D669D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C9E248-D8FA-4775-BBF4-776F899FC1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59" y="53558"/>
            <a:ext cx="9390228" cy="11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2.5E-6 7.40741E-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4.81481E-6 L 0.51562 -0.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1875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34727 -0.3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50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0.20717 -0.217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08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0157 -0.1428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715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45052 -0.3557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-1780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278 L 0.03398 -0.349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736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1667 -0.4296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14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3633 -0.3518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0157 -0.14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0.20717 -0.2231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46497 -0.36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5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03398 -0.3608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1667 -0.443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3633 -0.3546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34727 -0.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5168 -0.3754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186881" y="1596314"/>
          <a:ext cx="9848612" cy="317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8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A. Top</a:t>
                      </a:r>
                      <a:r>
                        <a:rPr lang="en-US" sz="3200" baseline="0" dirty="0"/>
                        <a:t> half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B. Bottom</a:t>
                      </a:r>
                      <a:r>
                        <a:rPr lang="en-US" sz="3200" baseline="0" dirty="0"/>
                        <a:t> half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28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Jacket, shirt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Trousers, shoes,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6E649A6-A46F-4C86-A0A2-8DA8BFA7DB5D}"/>
              </a:ext>
            </a:extLst>
          </p:cNvPr>
          <p:cNvSpPr/>
          <p:nvPr/>
        </p:nvSpPr>
        <p:spPr>
          <a:xfrm>
            <a:off x="4986634" y="4992499"/>
            <a:ext cx="2249106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T-shirt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39FAFAF-643D-461B-BE3D-A47E5ED8075A}"/>
              </a:ext>
            </a:extLst>
          </p:cNvPr>
          <p:cNvSpPr/>
          <p:nvPr/>
        </p:nvSpPr>
        <p:spPr>
          <a:xfrm>
            <a:off x="7707907" y="4992499"/>
            <a:ext cx="1487631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hat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45FC8AE-0851-47BD-9186-96E75AD58311}"/>
              </a:ext>
            </a:extLst>
          </p:cNvPr>
          <p:cNvSpPr/>
          <p:nvPr/>
        </p:nvSpPr>
        <p:spPr>
          <a:xfrm>
            <a:off x="6346209" y="5738279"/>
            <a:ext cx="2141370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socks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E022902-68E0-42AB-8D10-EE69FDBE00D7}"/>
              </a:ext>
            </a:extLst>
          </p:cNvPr>
          <p:cNvSpPr/>
          <p:nvPr/>
        </p:nvSpPr>
        <p:spPr>
          <a:xfrm>
            <a:off x="3695970" y="5738278"/>
            <a:ext cx="2060781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jeans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95FB85D-CF00-4E65-99A5-9F83144953BB}"/>
              </a:ext>
            </a:extLst>
          </p:cNvPr>
          <p:cNvSpPr/>
          <p:nvPr/>
        </p:nvSpPr>
        <p:spPr>
          <a:xfrm>
            <a:off x="2345570" y="4992499"/>
            <a:ext cx="2168897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coat</a:t>
            </a:r>
          </a:p>
        </p:txBody>
      </p:sp>
      <p:sp>
        <p:nvSpPr>
          <p:cNvPr id="24" name="Rounded Rectangle 211">
            <a:extLst>
              <a:ext uri="{FF2B5EF4-FFF2-40B4-BE49-F238E27FC236}">
                <a16:creationId xmlns:a16="http://schemas.microsoft.com/office/drawing/2014/main" id="{5D1F6C20-009E-46D3-A31F-761CBCA5E2B1}"/>
              </a:ext>
            </a:extLst>
          </p:cNvPr>
          <p:cNvSpPr/>
          <p:nvPr/>
        </p:nvSpPr>
        <p:spPr>
          <a:xfrm>
            <a:off x="9145336" y="6221950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0C65BD-A8E8-4282-BCDE-E8C36EF3F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6D28EC9-6FEC-487D-89EF-888D669D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C9E248-D8FA-4775-BBF4-776F899FC1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13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10384"/>
            <a:ext cx="11347504" cy="10911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437" y="112979"/>
            <a:ext cx="9979499" cy="10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2.5E-6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08437 -0.29607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1481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0716 -0.29421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147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2409 -0.16875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11" y="-84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20586 -0.41458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074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8086 -0.40879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08893 -0.3081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082 -0.30208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2292 -0.16875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20586 -0.41458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7748 -0.41458 " pathEditMode="relative" rAng="0" ptsTypes="AA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7" grpId="0" animBg="1"/>
      <p:bldP spid="17" grpId="1" animBg="1"/>
      <p:bldP spid="17" grpId="2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810</Words>
  <Application>Microsoft Office PowerPoint</Application>
  <PresentationFormat>Widescreen</PresentationFormat>
  <Paragraphs>155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Forte</vt:lpstr>
      <vt:lpstr>Lato Black</vt:lpstr>
      <vt:lpstr>MV Boli</vt:lpstr>
      <vt:lpstr>Noto Sans Symbols</vt:lpstr>
      <vt:lpstr>OCR A Extended</vt:lpstr>
      <vt:lpstr>Poppins SemiBold</vt:lpstr>
      <vt:lpstr>Ravie</vt:lpstr>
      <vt:lpstr>Times New Roman</vt:lpstr>
      <vt:lpstr>VNI-Times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TRI NGUYEN</cp:lastModifiedBy>
  <cp:revision>168</cp:revision>
  <dcterms:created xsi:type="dcterms:W3CDTF">2021-04-22T17:27:42Z</dcterms:created>
  <dcterms:modified xsi:type="dcterms:W3CDTF">2022-04-18T04:18:33Z</dcterms:modified>
</cp:coreProperties>
</file>